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kotlinlang.org/docs/operator-overloading.html#indexed-access-operator" TargetMode="External"/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image" Target="../media/image-4-2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kotlinlang.org/docs/functions.html#infix-notation" TargetMode="External"/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3" Type="http://schemas.openxmlformats.org/officeDocument/2006/relationships/image" Target="../media/image-8-2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8AFF8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323273"/>
            <a:ext cx="471404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Kotlin Basic Types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350901"/>
            <a:ext cx="3555087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Arrays﻿</a:t>
            </a:r>
            <a:endParaRPr lang="en-US" sz="3499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246995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024699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10246995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621167" y="427673"/>
            <a:ext cx="248852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62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Arrays﻿</a:t>
            </a:r>
            <a:endParaRPr lang="en-US" sz="2449" dirty="0"/>
          </a:p>
        </p:txBody>
      </p:sp>
      <p:sp>
        <p:nvSpPr>
          <p:cNvPr id="7" name="Text 4"/>
          <p:cNvSpPr/>
          <p:nvPr/>
        </p:nvSpPr>
        <p:spPr>
          <a:xfrm>
            <a:off x="3621167" y="991433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create arrays in Kotlin, you can use:</a:t>
            </a:r>
            <a:endParaRPr lang="en-US" sz="1225" dirty="0"/>
          </a:p>
        </p:txBody>
      </p:sp>
      <p:sp>
        <p:nvSpPr>
          <p:cNvPr id="8" name="Text 5"/>
          <p:cNvSpPr/>
          <p:nvPr/>
        </p:nvSpPr>
        <p:spPr>
          <a:xfrm>
            <a:off x="3869888" y="1415058"/>
            <a:ext cx="7139345" cy="2950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204"/>
              </a:lnSpc>
              <a:buSzPct val="100000"/>
              <a:buChar char="•"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functions, such as </a:t>
            </a:r>
            <a:pPr algn="l"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arrayOf()</a:t>
            </a:r>
            <a:pPr algn="l"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arrayOfNulls()</a:t>
            </a:r>
            <a:pPr algn="l"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or </a:t>
            </a:r>
            <a:pPr algn="l"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emptyArray()</a:t>
            </a:r>
            <a:pPr algn="l"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25" dirty="0"/>
          </a:p>
        </p:txBody>
      </p:sp>
      <p:sp>
        <p:nvSpPr>
          <p:cNvPr id="9" name="Text 6"/>
          <p:cNvSpPr/>
          <p:nvPr/>
        </p:nvSpPr>
        <p:spPr>
          <a:xfrm>
            <a:off x="3869888" y="1772245"/>
            <a:ext cx="7139345" cy="2950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204"/>
              </a:lnSpc>
              <a:buSzPct val="100000"/>
              <a:buChar char="•"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pPr algn="l"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Array</a:t>
            </a:r>
            <a:pPr algn="l"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constructor.</a:t>
            </a:r>
            <a:endParaRPr lang="en-US" sz="1225" dirty="0"/>
          </a:p>
        </p:txBody>
      </p:sp>
      <p:sp>
        <p:nvSpPr>
          <p:cNvPr id="10" name="Text 7"/>
          <p:cNvSpPr/>
          <p:nvPr/>
        </p:nvSpPr>
        <p:spPr>
          <a:xfrm>
            <a:off x="3621167" y="2242185"/>
            <a:ext cx="7388066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example uses the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arrayOf()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function and passes item values to it:</a:t>
            </a:r>
            <a:endParaRPr lang="en-US" sz="1225" dirty="0"/>
          </a:p>
        </p:txBody>
      </p:sp>
      <p:sp>
        <p:nvSpPr>
          <p:cNvPr id="11" name="Shape 8"/>
          <p:cNvSpPr/>
          <p:nvPr/>
        </p:nvSpPr>
        <p:spPr>
          <a:xfrm>
            <a:off x="3621167" y="2681049"/>
            <a:ext cx="7388066" cy="1352312"/>
          </a:xfrm>
          <a:prstGeom prst="roundRect">
            <a:avLst>
              <a:gd name="adj" fmla="val 5176"/>
            </a:avLst>
          </a:prstGeom>
          <a:solidFill>
            <a:srgbClr val="ECEDF8"/>
          </a:solidFill>
          <a:ln/>
        </p:spPr>
      </p:sp>
      <p:sp>
        <p:nvSpPr>
          <p:cNvPr id="12" name="Shape 9"/>
          <p:cNvSpPr/>
          <p:nvPr/>
        </p:nvSpPr>
        <p:spPr>
          <a:xfrm>
            <a:off x="3613428" y="2681049"/>
            <a:ext cx="7403544" cy="1352312"/>
          </a:xfrm>
          <a:prstGeom prst="roundRect">
            <a:avLst>
              <a:gd name="adj" fmla="val 1725"/>
            </a:avLst>
          </a:prstGeom>
          <a:solidFill>
            <a:srgbClr val="ECEDF8"/>
          </a:solidFill>
          <a:ln/>
        </p:spPr>
      </p:sp>
      <p:sp>
        <p:nvSpPr>
          <p:cNvPr id="13" name="Text 10"/>
          <p:cNvSpPr/>
          <p:nvPr/>
        </p:nvSpPr>
        <p:spPr>
          <a:xfrm>
            <a:off x="3768923" y="2797612"/>
            <a:ext cx="7092553" cy="11191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Creates an array with values [1, 2, 3]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simpleArray = arrayOf(1, 2, 3)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println(simpleArray.joinToString())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1, 2, 3</a:t>
            </a:r>
            <a:endParaRPr lang="en-US" sz="1225" dirty="0"/>
          </a:p>
        </p:txBody>
      </p:sp>
      <p:sp>
        <p:nvSpPr>
          <p:cNvPr id="14" name="Text 11"/>
          <p:cNvSpPr/>
          <p:nvPr/>
        </p:nvSpPr>
        <p:spPr>
          <a:xfrm>
            <a:off x="3621167" y="4208264"/>
            <a:ext cx="7388066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example uses the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arrayOfNulls()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function to create an array of a given size filled with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null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elements:</a:t>
            </a:r>
            <a:endParaRPr lang="en-US" sz="1225" dirty="0"/>
          </a:p>
        </p:txBody>
      </p:sp>
      <p:sp>
        <p:nvSpPr>
          <p:cNvPr id="15" name="Shape 12"/>
          <p:cNvSpPr/>
          <p:nvPr/>
        </p:nvSpPr>
        <p:spPr>
          <a:xfrm>
            <a:off x="3621167" y="4647128"/>
            <a:ext cx="7388066" cy="1352312"/>
          </a:xfrm>
          <a:prstGeom prst="roundRect">
            <a:avLst>
              <a:gd name="adj" fmla="val 5176"/>
            </a:avLst>
          </a:prstGeom>
          <a:solidFill>
            <a:srgbClr val="ECEDF8"/>
          </a:solidFill>
          <a:ln/>
        </p:spPr>
      </p:sp>
      <p:sp>
        <p:nvSpPr>
          <p:cNvPr id="16" name="Shape 13"/>
          <p:cNvSpPr/>
          <p:nvPr/>
        </p:nvSpPr>
        <p:spPr>
          <a:xfrm>
            <a:off x="3613428" y="4647128"/>
            <a:ext cx="7403544" cy="1352312"/>
          </a:xfrm>
          <a:prstGeom prst="roundRect">
            <a:avLst>
              <a:gd name="adj" fmla="val 1725"/>
            </a:avLst>
          </a:prstGeom>
          <a:solidFill>
            <a:srgbClr val="ECEDF8"/>
          </a:solidFill>
          <a:ln/>
        </p:spPr>
      </p:sp>
      <p:sp>
        <p:nvSpPr>
          <p:cNvPr id="17" name="Text 14"/>
          <p:cNvSpPr/>
          <p:nvPr/>
        </p:nvSpPr>
        <p:spPr>
          <a:xfrm>
            <a:off x="3768923" y="4763691"/>
            <a:ext cx="7092553" cy="11191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Creates an array with values [null, null, null]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nullArray: Array&lt;Int?&gt; = arrayOfNulls(3)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println(nullArray.joinToString())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null, null, null</a:t>
            </a:r>
            <a:endParaRPr lang="en-US" sz="1225" dirty="0"/>
          </a:p>
        </p:txBody>
      </p:sp>
      <p:sp>
        <p:nvSpPr>
          <p:cNvPr id="18" name="Text 15"/>
          <p:cNvSpPr/>
          <p:nvPr/>
        </p:nvSpPr>
        <p:spPr>
          <a:xfrm>
            <a:off x="3621167" y="6174343"/>
            <a:ext cx="7388066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example uses the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emptyArray()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function to create an empty array :</a:t>
            </a:r>
            <a:endParaRPr lang="en-US" sz="1225" dirty="0"/>
          </a:p>
        </p:txBody>
      </p:sp>
      <p:sp>
        <p:nvSpPr>
          <p:cNvPr id="19" name="Shape 16"/>
          <p:cNvSpPr/>
          <p:nvPr/>
        </p:nvSpPr>
        <p:spPr>
          <a:xfrm>
            <a:off x="3621167" y="6613207"/>
            <a:ext cx="7388066" cy="512921"/>
          </a:xfrm>
          <a:prstGeom prst="roundRect">
            <a:avLst>
              <a:gd name="adj" fmla="val 13646"/>
            </a:avLst>
          </a:prstGeom>
          <a:solidFill>
            <a:srgbClr val="ECEDF8"/>
          </a:solidFill>
          <a:ln/>
        </p:spPr>
      </p:sp>
      <p:sp>
        <p:nvSpPr>
          <p:cNvPr id="20" name="Shape 17"/>
          <p:cNvSpPr/>
          <p:nvPr/>
        </p:nvSpPr>
        <p:spPr>
          <a:xfrm>
            <a:off x="3613428" y="6613207"/>
            <a:ext cx="7403544" cy="512921"/>
          </a:xfrm>
          <a:prstGeom prst="roundRect">
            <a:avLst>
              <a:gd name="adj" fmla="val 4549"/>
            </a:avLst>
          </a:prstGeom>
          <a:solidFill>
            <a:srgbClr val="ECEDF8"/>
          </a:solidFill>
          <a:ln/>
        </p:spPr>
      </p:sp>
      <p:sp>
        <p:nvSpPr>
          <p:cNvPr id="21" name="Text 18"/>
          <p:cNvSpPr/>
          <p:nvPr/>
        </p:nvSpPr>
        <p:spPr>
          <a:xfrm>
            <a:off x="3768923" y="6729770"/>
            <a:ext cx="7092553" cy="2797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exampleArray = emptyArray&lt;String&gt;()</a:t>
            </a:r>
            <a:endParaRPr lang="en-US" sz="1225" dirty="0"/>
          </a:p>
        </p:txBody>
      </p:sp>
      <p:sp>
        <p:nvSpPr>
          <p:cNvPr id="22" name="Text 19"/>
          <p:cNvSpPr/>
          <p:nvPr/>
        </p:nvSpPr>
        <p:spPr>
          <a:xfrm>
            <a:off x="3854410" y="7475934"/>
            <a:ext cx="7154823" cy="4974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You can specify the type of the empty array on the left-hand or right-hand side of the assignment due to Kotlin's type inference.</a:t>
            </a:r>
            <a:endParaRPr lang="en-US" sz="1225" dirty="0"/>
          </a:p>
        </p:txBody>
      </p:sp>
      <p:sp>
        <p:nvSpPr>
          <p:cNvPr id="23" name="Text 20"/>
          <p:cNvSpPr/>
          <p:nvPr/>
        </p:nvSpPr>
        <p:spPr>
          <a:xfrm>
            <a:off x="3854410" y="8148280"/>
            <a:ext cx="7154823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example:</a:t>
            </a:r>
            <a:endParaRPr lang="en-US" sz="1225" dirty="0"/>
          </a:p>
        </p:txBody>
      </p:sp>
      <p:sp>
        <p:nvSpPr>
          <p:cNvPr id="24" name="Shape 21"/>
          <p:cNvSpPr/>
          <p:nvPr/>
        </p:nvSpPr>
        <p:spPr>
          <a:xfrm>
            <a:off x="3854410" y="8571905"/>
            <a:ext cx="7154823" cy="1072515"/>
          </a:xfrm>
          <a:prstGeom prst="roundRect">
            <a:avLst>
              <a:gd name="adj" fmla="val 6526"/>
            </a:avLst>
          </a:prstGeom>
          <a:solidFill>
            <a:srgbClr val="ECEDF8"/>
          </a:solidFill>
          <a:ln/>
        </p:spPr>
      </p:sp>
      <p:sp>
        <p:nvSpPr>
          <p:cNvPr id="25" name="Shape 22"/>
          <p:cNvSpPr/>
          <p:nvPr/>
        </p:nvSpPr>
        <p:spPr>
          <a:xfrm>
            <a:off x="3846671" y="8571905"/>
            <a:ext cx="7170301" cy="1072515"/>
          </a:xfrm>
          <a:prstGeom prst="roundRect">
            <a:avLst>
              <a:gd name="adj" fmla="val 2175"/>
            </a:avLst>
          </a:prstGeom>
          <a:solidFill>
            <a:srgbClr val="ECEDF8"/>
          </a:solidFill>
          <a:ln/>
        </p:spPr>
      </p:sp>
      <p:sp>
        <p:nvSpPr>
          <p:cNvPr id="26" name="Text 23"/>
          <p:cNvSpPr/>
          <p:nvPr/>
        </p:nvSpPr>
        <p:spPr>
          <a:xfrm>
            <a:off x="4002167" y="8688467"/>
            <a:ext cx="6859310" cy="839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exampleArray = emptyArray&lt;String&gt;()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exampleArray: Array&lt;String&gt; = emptyArray()</a:t>
            </a:r>
            <a:endParaRPr lang="en-US" sz="1225" dirty="0"/>
          </a:p>
        </p:txBody>
      </p:sp>
      <p:sp>
        <p:nvSpPr>
          <p:cNvPr id="27" name="Shape 24"/>
          <p:cNvSpPr/>
          <p:nvPr/>
        </p:nvSpPr>
        <p:spPr>
          <a:xfrm>
            <a:off x="3621167" y="7301032"/>
            <a:ext cx="31075" cy="2518291"/>
          </a:xfrm>
          <a:prstGeom prst="rect">
            <a:avLst/>
          </a:prstGeom>
          <a:solidFill>
            <a:srgbClr val="4950BC"/>
          </a:solidFill>
          <a:ln/>
        </p:spPr>
      </p:sp>
      <p:pic>
        <p:nvPicPr>
          <p:cNvPr id="2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583579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583579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9583579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621167" y="567571"/>
            <a:ext cx="7388066" cy="5126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Array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constructor takes the array size and a function that returns values for array elements given its index:</a:t>
            </a:r>
            <a:endParaRPr lang="en-US" sz="1225" dirty="0"/>
          </a:p>
        </p:txBody>
      </p:sp>
      <p:sp>
        <p:nvSpPr>
          <p:cNvPr id="7" name="Shape 4"/>
          <p:cNvSpPr/>
          <p:nvPr/>
        </p:nvSpPr>
        <p:spPr>
          <a:xfrm>
            <a:off x="3621167" y="1255157"/>
            <a:ext cx="7388066" cy="2751296"/>
          </a:xfrm>
          <a:prstGeom prst="roundRect">
            <a:avLst>
              <a:gd name="adj" fmla="val 2544"/>
            </a:avLst>
          </a:prstGeom>
          <a:solidFill>
            <a:srgbClr val="ECEDF8"/>
          </a:solidFill>
          <a:ln/>
        </p:spPr>
      </p:sp>
      <p:sp>
        <p:nvSpPr>
          <p:cNvPr id="8" name="Shape 5"/>
          <p:cNvSpPr/>
          <p:nvPr/>
        </p:nvSpPr>
        <p:spPr>
          <a:xfrm>
            <a:off x="3613428" y="1255157"/>
            <a:ext cx="7403544" cy="2751296"/>
          </a:xfrm>
          <a:prstGeom prst="roundRect">
            <a:avLst>
              <a:gd name="adj" fmla="val 848"/>
            </a:avLst>
          </a:prstGeom>
          <a:solidFill>
            <a:srgbClr val="ECEDF8"/>
          </a:solidFill>
          <a:ln/>
        </p:spPr>
      </p:sp>
      <p:sp>
        <p:nvSpPr>
          <p:cNvPr id="9" name="Text 6"/>
          <p:cNvSpPr/>
          <p:nvPr/>
        </p:nvSpPr>
        <p:spPr>
          <a:xfrm>
            <a:off x="3768923" y="1371719"/>
            <a:ext cx="7092553" cy="25181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Creates an Array&lt;Int&gt; that initializes with zeros [0, 0, 0]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initArray = Array&lt;Int&gt;(3) { 0 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println(initArray.joinToString())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0, 0, 0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Creates an Array&lt;String&gt; with values ["0", "1", "4", "9", "16"]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asc = Array(5) { i -&gt; (i * i).toString() 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asc.forEach { print(it) 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014916</a:t>
            </a:r>
            <a:endParaRPr lang="en-US" sz="1225" dirty="0"/>
          </a:p>
        </p:txBody>
      </p:sp>
      <p:sp>
        <p:nvSpPr>
          <p:cNvPr id="10" name="Text 7"/>
          <p:cNvSpPr/>
          <p:nvPr/>
        </p:nvSpPr>
        <p:spPr>
          <a:xfrm>
            <a:off x="3621167" y="4239697"/>
            <a:ext cx="2488525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62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Nested Arrays﻿</a:t>
            </a:r>
            <a:endParaRPr lang="en-US" sz="2449" dirty="0"/>
          </a:p>
        </p:txBody>
      </p:sp>
      <p:sp>
        <p:nvSpPr>
          <p:cNvPr id="11" name="Text 8"/>
          <p:cNvSpPr/>
          <p:nvPr/>
        </p:nvSpPr>
        <p:spPr>
          <a:xfrm>
            <a:off x="3621167" y="4861798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Arrays can be nested within each other to create multidimensional arrays:</a:t>
            </a:r>
            <a:endParaRPr lang="en-US" sz="1225" dirty="0"/>
          </a:p>
        </p:txBody>
      </p:sp>
      <p:sp>
        <p:nvSpPr>
          <p:cNvPr id="12" name="Shape 9"/>
          <p:cNvSpPr/>
          <p:nvPr/>
        </p:nvSpPr>
        <p:spPr>
          <a:xfrm>
            <a:off x="3621167" y="5285423"/>
            <a:ext cx="7388066" cy="3870484"/>
          </a:xfrm>
          <a:prstGeom prst="roundRect">
            <a:avLst>
              <a:gd name="adj" fmla="val 1808"/>
            </a:avLst>
          </a:prstGeom>
          <a:solidFill>
            <a:srgbClr val="ECEDF8"/>
          </a:solidFill>
          <a:ln/>
        </p:spPr>
      </p:sp>
      <p:sp>
        <p:nvSpPr>
          <p:cNvPr id="13" name="Shape 10"/>
          <p:cNvSpPr/>
          <p:nvPr/>
        </p:nvSpPr>
        <p:spPr>
          <a:xfrm>
            <a:off x="3613428" y="5285423"/>
            <a:ext cx="7403544" cy="3870484"/>
          </a:xfrm>
          <a:prstGeom prst="roundRect">
            <a:avLst>
              <a:gd name="adj" fmla="val 603"/>
            </a:avLst>
          </a:prstGeom>
          <a:solidFill>
            <a:srgbClr val="ECEDF8"/>
          </a:solidFill>
          <a:ln/>
        </p:spPr>
      </p:sp>
      <p:sp>
        <p:nvSpPr>
          <p:cNvPr id="14" name="Text 11"/>
          <p:cNvSpPr/>
          <p:nvPr/>
        </p:nvSpPr>
        <p:spPr>
          <a:xfrm>
            <a:off x="3768923" y="5401985"/>
            <a:ext cx="7092553" cy="3637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Creates a two-dimensional array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twoDArray = Array(2) { Array&lt;Int&gt;(2) { 0 } 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println(twoDArray.contentDeepToString())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[[0, 0], [0, 0]]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​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Creates a three-dimensional array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threeDArray = Array(3) { Array(3) { Array&lt;Int&gt;(3) { 0 } } }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println(threeDArray.contentDeepToString())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[[[0, 0, 0], [0, 0, 0], [0, 0, 0]], [[0, 0, 0], [0, 0, 0], [0, 0, 0]], [[0, 0, 0], [0, 0, 0], [0, 0, 0]]]</a:t>
            </a:r>
            <a:endParaRPr lang="en-US" sz="1225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115026" y="613648"/>
            <a:ext cx="5323523" cy="547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10"/>
              </a:lnSpc>
              <a:buNone/>
            </a:pPr>
            <a:r>
              <a:rPr lang="en-US" sz="3448" b="1" spc="-10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&amp; Modify Elements﻿</a:t>
            </a:r>
            <a:endParaRPr lang="en-US" sz="3448" dirty="0"/>
          </a:p>
        </p:txBody>
      </p:sp>
      <p:sp>
        <p:nvSpPr>
          <p:cNvPr id="7" name="Text 4"/>
          <p:cNvSpPr/>
          <p:nvPr/>
        </p:nvSpPr>
        <p:spPr>
          <a:xfrm>
            <a:off x="2115026" y="1407200"/>
            <a:ext cx="10400348" cy="7158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Arrays are always mutable. To access and modify elements in an array, use the </a:t>
            </a:r>
            <a:pPr indent="0" marL="0">
              <a:lnSpc>
                <a:spcPts val="2758"/>
              </a:lnSpc>
              <a:buNone/>
            </a:pPr>
            <a:r>
              <a:rPr lang="en-US" sz="1724" u="sng" spc="-34" kern="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indexed access operator</a:t>
            </a:r>
            <a:pPr indent="0" marL="0">
              <a:lnSpc>
                <a:spcPts val="2758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[]</a:t>
            </a:r>
            <a:pPr indent="0" marL="0">
              <a:lnSpc>
                <a:spcPts val="2758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</a:t>
            </a:r>
            <a:endParaRPr lang="en-US" sz="1724" dirty="0"/>
          </a:p>
        </p:txBody>
      </p:sp>
      <p:sp>
        <p:nvSpPr>
          <p:cNvPr id="8" name="Shape 5"/>
          <p:cNvSpPr/>
          <p:nvPr/>
        </p:nvSpPr>
        <p:spPr>
          <a:xfrm>
            <a:off x="2115026" y="2369225"/>
            <a:ext cx="10400348" cy="4269343"/>
          </a:xfrm>
          <a:prstGeom prst="roundRect">
            <a:avLst>
              <a:gd name="adj" fmla="val 2308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2104192" y="2369225"/>
            <a:ext cx="10422017" cy="4269343"/>
          </a:xfrm>
          <a:prstGeom prst="roundRect">
            <a:avLst>
              <a:gd name="adj" fmla="val 769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2323028" y="2533412"/>
            <a:ext cx="9984343" cy="39409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3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simpleArray = arrayOf(1, 2, 3)</a:t>
            </a:r>
            <a:endParaRPr lang="en-US" sz="1724" dirty="0"/>
          </a:p>
          <a:p>
            <a:pPr indent="0" marL="0">
              <a:lnSpc>
                <a:spcPts val="3103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twoDArray = Array(2) { Array&lt;Int&gt;(2) { 0 } }</a:t>
            </a:r>
            <a:endParaRPr lang="en-US" sz="1724" dirty="0"/>
          </a:p>
          <a:p>
            <a:pPr indent="0" marL="0">
              <a:lnSpc>
                <a:spcPts val="3103"/>
              </a:lnSpc>
              <a:buNone/>
            </a:pPr>
            <a:endParaRPr lang="en-US" sz="1724" dirty="0"/>
          </a:p>
          <a:p>
            <a:pPr indent="0" marL="0">
              <a:lnSpc>
                <a:spcPts val="3103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Accesses the element and modifies it</a:t>
            </a:r>
            <a:endParaRPr lang="en-US" sz="1724" dirty="0"/>
          </a:p>
          <a:p>
            <a:pPr indent="0" marL="0">
              <a:lnSpc>
                <a:spcPts val="3103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simpleArray[0] = 10</a:t>
            </a:r>
            <a:endParaRPr lang="en-US" sz="1724" dirty="0"/>
          </a:p>
          <a:p>
            <a:pPr indent="0" marL="0">
              <a:lnSpc>
                <a:spcPts val="3103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twoDArray[0][0] = 2</a:t>
            </a:r>
            <a:endParaRPr lang="en-US" sz="1724" dirty="0"/>
          </a:p>
          <a:p>
            <a:pPr indent="0" marL="0">
              <a:lnSpc>
                <a:spcPts val="3103"/>
              </a:lnSpc>
              <a:buNone/>
            </a:pPr>
            <a:endParaRPr lang="en-US" sz="1724" dirty="0"/>
          </a:p>
          <a:p>
            <a:pPr indent="0" marL="0">
              <a:lnSpc>
                <a:spcPts val="3103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Prints the modified element</a:t>
            </a:r>
            <a:endParaRPr lang="en-US" sz="1724" dirty="0"/>
          </a:p>
          <a:p>
            <a:pPr indent="0" marL="0">
              <a:lnSpc>
                <a:spcPts val="3103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println(simpleArray[0].toString()) // 10</a:t>
            </a:r>
            <a:endParaRPr lang="en-US" sz="1724" dirty="0"/>
          </a:p>
          <a:p>
            <a:pPr indent="0" marL="0">
              <a:lnSpc>
                <a:spcPts val="3103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println(twoDArray[0][0].toString()) // 2</a:t>
            </a:r>
            <a:endParaRPr lang="en-US" sz="1724" dirty="0"/>
          </a:p>
        </p:txBody>
      </p:sp>
      <p:sp>
        <p:nvSpPr>
          <p:cNvPr id="11" name="Text 8"/>
          <p:cNvSpPr/>
          <p:nvPr/>
        </p:nvSpPr>
        <p:spPr>
          <a:xfrm>
            <a:off x="2115026" y="6884789"/>
            <a:ext cx="10400348" cy="731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58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Arrays in Kotlin are </a:t>
            </a:r>
            <a:pPr indent="0" marL="0">
              <a:lnSpc>
                <a:spcPts val="2758"/>
              </a:lnSpc>
              <a:buNone/>
            </a:pPr>
            <a:r>
              <a:rPr lang="en-US" sz="1724" b="1" i="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invariant</a:t>
            </a:r>
            <a:pPr indent="0" marL="0">
              <a:lnSpc>
                <a:spcPts val="2758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This means that Kotlin doesn't allow you to assign an </a:t>
            </a:r>
            <a:pPr indent="0" marL="0">
              <a:lnSpc>
                <a:spcPts val="2758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Array&lt;String&gt;</a:t>
            </a:r>
            <a:pPr indent="0" marL="0">
              <a:lnSpc>
                <a:spcPts val="2758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an </a:t>
            </a:r>
            <a:pPr indent="0" marL="0">
              <a:lnSpc>
                <a:spcPts val="2758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Array&lt;Any&gt;</a:t>
            </a:r>
            <a:pPr indent="0" marL="0">
              <a:lnSpc>
                <a:spcPts val="2758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prevent a possible runtime failure. Instead, you can use </a:t>
            </a:r>
            <a:pPr indent="0" marL="0">
              <a:lnSpc>
                <a:spcPts val="2758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Array&lt;out Any&gt;</a:t>
            </a:r>
            <a:pPr indent="0" marL="0">
              <a:lnSpc>
                <a:spcPts val="2758"/>
              </a:lnSpc>
              <a:buNone/>
            </a:pPr>
            <a:r>
              <a:rPr lang="en-US" sz="1724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24" dirty="0"/>
          </a:p>
        </p:txBody>
      </p:sp>
      <p:pic>
        <p:nvPicPr>
          <p:cNvPr id="12" name="Image 1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185273" y="594003"/>
            <a:ext cx="3455908" cy="5399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52"/>
              </a:lnSpc>
              <a:buNone/>
            </a:pPr>
            <a:r>
              <a:rPr lang="en-US" sz="3402" b="1" spc="-102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Work with Arrays﻿</a:t>
            </a:r>
            <a:endParaRPr lang="en-US" sz="3402" dirty="0"/>
          </a:p>
        </p:txBody>
      </p:sp>
      <p:sp>
        <p:nvSpPr>
          <p:cNvPr id="7" name="Text 4"/>
          <p:cNvSpPr/>
          <p:nvPr/>
        </p:nvSpPr>
        <p:spPr>
          <a:xfrm>
            <a:off x="2185273" y="1349931"/>
            <a:ext cx="7292816" cy="4049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89"/>
              </a:lnSpc>
              <a:buNone/>
            </a:pPr>
            <a:r>
              <a:rPr lang="en-US" sz="2551" b="1" spc="-7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Pass variable number of arguments to a function﻿</a:t>
            </a:r>
            <a:endParaRPr lang="en-US" sz="2551" dirty="0"/>
          </a:p>
        </p:txBody>
      </p:sp>
      <p:sp>
        <p:nvSpPr>
          <p:cNvPr id="8" name="Text 5"/>
          <p:cNvSpPr/>
          <p:nvPr/>
        </p:nvSpPr>
        <p:spPr>
          <a:xfrm>
            <a:off x="2185273" y="2078831"/>
            <a:ext cx="10259854" cy="7138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2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pass an array containing a variable number of arguments to a function, use the </a:t>
            </a:r>
            <a:pPr indent="0" marL="0">
              <a:lnSpc>
                <a:spcPts val="2721"/>
              </a:lnSpc>
              <a:buNone/>
            </a:pPr>
            <a:r>
              <a:rPr lang="en-US" sz="1701" b="1" i="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spread</a:t>
            </a:r>
            <a:pPr indent="0" marL="0">
              <a:lnSpc>
                <a:spcPts val="272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operator (</a:t>
            </a:r>
            <a:pPr indent="0" marL="0">
              <a:lnSpc>
                <a:spcPts val="272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*</a:t>
            </a:r>
            <a:pPr indent="0" marL="0">
              <a:lnSpc>
                <a:spcPts val="272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 The spread operator passes each element of the array as individual arguments to your chosen function:</a:t>
            </a:r>
            <a:endParaRPr lang="en-US" sz="1701" dirty="0"/>
          </a:p>
        </p:txBody>
      </p:sp>
      <p:sp>
        <p:nvSpPr>
          <p:cNvPr id="9" name="Shape 6"/>
          <p:cNvSpPr/>
          <p:nvPr/>
        </p:nvSpPr>
        <p:spPr>
          <a:xfrm>
            <a:off x="2185273" y="3035618"/>
            <a:ext cx="10259854" cy="4599980"/>
          </a:xfrm>
          <a:prstGeom prst="roundRect">
            <a:avLst>
              <a:gd name="adj" fmla="val 2113"/>
            </a:avLst>
          </a:prstGeom>
          <a:solidFill>
            <a:srgbClr val="ECEDF8"/>
          </a:solidFill>
          <a:ln/>
        </p:spPr>
      </p:sp>
      <p:sp>
        <p:nvSpPr>
          <p:cNvPr id="10" name="Shape 7"/>
          <p:cNvSpPr/>
          <p:nvPr/>
        </p:nvSpPr>
        <p:spPr>
          <a:xfrm>
            <a:off x="2174558" y="3035618"/>
            <a:ext cx="10281285" cy="4599980"/>
          </a:xfrm>
          <a:prstGeom prst="roundRect">
            <a:avLst>
              <a:gd name="adj" fmla="val 704"/>
            </a:avLst>
          </a:prstGeom>
          <a:solidFill>
            <a:srgbClr val="ECEDF8"/>
          </a:solidFill>
          <a:ln/>
        </p:spPr>
      </p:sp>
      <p:sp>
        <p:nvSpPr>
          <p:cNvPr id="11" name="Text 8"/>
          <p:cNvSpPr/>
          <p:nvPr/>
        </p:nvSpPr>
        <p:spPr>
          <a:xfrm>
            <a:off x="2390537" y="3197542"/>
            <a:ext cx="9849326" cy="42761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6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main() {</a:t>
            </a:r>
            <a:endParaRPr lang="en-US" sz="1701" dirty="0"/>
          </a:p>
          <a:p>
            <a:pPr indent="0" marL="0">
              <a:lnSpc>
                <a:spcPts val="306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val lettersArray = arrayOf("c", "d")</a:t>
            </a:r>
            <a:endParaRPr lang="en-US" sz="1701" dirty="0"/>
          </a:p>
          <a:p>
            <a:pPr indent="0" marL="0">
              <a:lnSpc>
                <a:spcPts val="306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printAllStrings("a", "b", *lettersArray)</a:t>
            </a:r>
            <a:endParaRPr lang="en-US" sz="1701" dirty="0"/>
          </a:p>
          <a:p>
            <a:pPr indent="0" marL="0">
              <a:lnSpc>
                <a:spcPts val="306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// abcd</a:t>
            </a:r>
            <a:endParaRPr lang="en-US" sz="1701" dirty="0"/>
          </a:p>
          <a:p>
            <a:pPr indent="0" marL="0">
              <a:lnSpc>
                <a:spcPts val="306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01" dirty="0"/>
          </a:p>
          <a:p>
            <a:pPr indent="0" marL="0">
              <a:lnSpc>
                <a:spcPts val="3061"/>
              </a:lnSpc>
              <a:buNone/>
            </a:pPr>
            <a:endParaRPr lang="en-US" sz="1701" dirty="0"/>
          </a:p>
          <a:p>
            <a:pPr indent="0" marL="0">
              <a:lnSpc>
                <a:spcPts val="306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 printAllStrings(vararg strings: String) {</a:t>
            </a:r>
            <a:endParaRPr lang="en-US" sz="1701" dirty="0"/>
          </a:p>
          <a:p>
            <a:pPr indent="0" marL="0">
              <a:lnSpc>
                <a:spcPts val="306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for (string in strings) {</a:t>
            </a:r>
            <a:endParaRPr lang="en-US" sz="1701" dirty="0"/>
          </a:p>
          <a:p>
            <a:pPr indent="0" marL="0">
              <a:lnSpc>
                <a:spcPts val="306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print(string)</a:t>
            </a:r>
            <a:endParaRPr lang="en-US" sz="1701" dirty="0"/>
          </a:p>
          <a:p>
            <a:pPr indent="0" marL="0">
              <a:lnSpc>
                <a:spcPts val="306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701" dirty="0"/>
          </a:p>
          <a:p>
            <a:pPr indent="0" marL="0">
              <a:lnSpc>
                <a:spcPts val="3061"/>
              </a:lnSpc>
              <a:buNone/>
            </a:pPr>
            <a:r>
              <a:rPr lang="en-US" sz="1701" spc="-3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01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712946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 arrays﻿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037993" y="1379339"/>
            <a:ext cx="10554414" cy="7565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compare whether two arrays have the same elements in the same order, use the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.contentEquals()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.contentDeepEquals()</a:t>
            </a:r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functions: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2037993" y="2385774"/>
            <a:ext cx="10554414" cy="5130879"/>
          </a:xfrm>
          <a:prstGeom prst="roundRect">
            <a:avLst>
              <a:gd name="adj" fmla="val 1949"/>
            </a:avLst>
          </a:prstGeom>
          <a:solidFill>
            <a:srgbClr val="ECEDF8"/>
          </a:solidFill>
          <a:ln/>
        </p:spPr>
      </p:sp>
      <p:sp>
        <p:nvSpPr>
          <p:cNvPr id="9" name="Shape 6"/>
          <p:cNvSpPr/>
          <p:nvPr/>
        </p:nvSpPr>
        <p:spPr>
          <a:xfrm>
            <a:off x="2026920" y="2385774"/>
            <a:ext cx="10576560" cy="5130879"/>
          </a:xfrm>
          <a:prstGeom prst="roundRect">
            <a:avLst>
              <a:gd name="adj" fmla="val 650"/>
            </a:avLst>
          </a:prstGeom>
          <a:solidFill>
            <a:srgbClr val="ECEDF8"/>
          </a:solidFill>
          <a:ln/>
        </p:spPr>
      </p:sp>
      <p:sp>
        <p:nvSpPr>
          <p:cNvPr id="10" name="Text 7"/>
          <p:cNvSpPr/>
          <p:nvPr/>
        </p:nvSpPr>
        <p:spPr>
          <a:xfrm>
            <a:off x="2249091" y="2552343"/>
            <a:ext cx="10132219" cy="47977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simpleArray = arrayOf(1, 2, 3)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anotherArray = arrayOf(1, 2, 3)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Compares contents of arrays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println(simpleArray.contentEquals(anotherArray))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true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Using infix notation, compares contents of arrays after an element 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is changed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simpleArray[0] = 10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println(simpleArray contentEquals anotherArray)</a:t>
            </a:r>
            <a:endParaRPr lang="en-US" sz="1750" dirty="0"/>
          </a:p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false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392686" y="462439"/>
            <a:ext cx="1981795" cy="309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8"/>
              </a:lnSpc>
              <a:buNone/>
            </a:pPr>
            <a:r>
              <a:rPr lang="en-US" sz="1951" b="1" spc="-5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 arrays﻿</a:t>
            </a:r>
            <a:endParaRPr lang="en-US" sz="1951" dirty="0"/>
          </a:p>
        </p:txBody>
      </p:sp>
      <p:sp>
        <p:nvSpPr>
          <p:cNvPr id="7" name="Text 4"/>
          <p:cNvSpPr/>
          <p:nvPr/>
        </p:nvSpPr>
        <p:spPr>
          <a:xfrm>
            <a:off x="3392686" y="937260"/>
            <a:ext cx="1651516" cy="258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032"/>
              </a:lnSpc>
              <a:buNone/>
            </a:pPr>
            <a:r>
              <a:rPr lang="en-US" sz="1626" b="1" spc="-4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Sum﻿</a:t>
            </a:r>
            <a:endParaRPr lang="en-US" sz="1626" dirty="0"/>
          </a:p>
        </p:txBody>
      </p:sp>
      <p:sp>
        <p:nvSpPr>
          <p:cNvPr id="8" name="Text 5"/>
          <p:cNvSpPr/>
          <p:nvPr/>
        </p:nvSpPr>
        <p:spPr>
          <a:xfrm>
            <a:off x="3392686" y="1442918"/>
            <a:ext cx="784490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08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return the sum of all elements in an array, use the </a:t>
            </a:r>
            <a:pPr indent="0" marL="0">
              <a:lnSpc>
                <a:spcPts val="208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.sum()</a:t>
            </a:r>
            <a:pPr indent="0" marL="0">
              <a:lnSpc>
                <a:spcPts val="208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function: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3392686" y="1900476"/>
            <a:ext cx="7844909" cy="1733550"/>
          </a:xfrm>
          <a:prstGeom prst="roundRect">
            <a:avLst>
              <a:gd name="adj" fmla="val 4287"/>
            </a:avLst>
          </a:prstGeom>
          <a:solidFill>
            <a:srgbClr val="ECEDF8"/>
          </a:solidFill>
          <a:ln/>
        </p:spPr>
      </p:sp>
      <p:sp>
        <p:nvSpPr>
          <p:cNvPr id="10" name="Shape 7"/>
          <p:cNvSpPr/>
          <p:nvPr/>
        </p:nvSpPr>
        <p:spPr>
          <a:xfrm>
            <a:off x="3384471" y="1900476"/>
            <a:ext cx="7861340" cy="1733550"/>
          </a:xfrm>
          <a:prstGeom prst="roundRect">
            <a:avLst>
              <a:gd name="adj" fmla="val 1429"/>
            </a:avLst>
          </a:prstGeom>
          <a:solidFill>
            <a:srgbClr val="ECEDF8"/>
          </a:solidFill>
          <a:ln/>
        </p:spPr>
      </p:sp>
      <p:sp>
        <p:nvSpPr>
          <p:cNvPr id="11" name="Text 8"/>
          <p:cNvSpPr/>
          <p:nvPr/>
        </p:nvSpPr>
        <p:spPr>
          <a:xfrm>
            <a:off x="3549610" y="2024301"/>
            <a:ext cx="7531060" cy="14859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4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sumArray = arrayOf(1, 2, 3)</a:t>
            </a: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Sums array elements</a:t>
            </a: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println(sumArray.sum())</a:t>
            </a: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6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3392686" y="3881676"/>
            <a:ext cx="1651516" cy="258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032"/>
              </a:lnSpc>
              <a:buNone/>
            </a:pPr>
            <a:r>
              <a:rPr lang="en-US" sz="1626" b="1" spc="-49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Shuffle﻿</a:t>
            </a:r>
            <a:endParaRPr lang="en-US" sz="1626" dirty="0"/>
          </a:p>
        </p:txBody>
      </p:sp>
      <p:sp>
        <p:nvSpPr>
          <p:cNvPr id="13" name="Text 10"/>
          <p:cNvSpPr/>
          <p:nvPr/>
        </p:nvSpPr>
        <p:spPr>
          <a:xfrm>
            <a:off x="3392686" y="4387334"/>
            <a:ext cx="7844909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08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randomly shuffle the elements in an array, use the </a:t>
            </a:r>
            <a:pPr indent="0" marL="0">
              <a:lnSpc>
                <a:spcPts val="208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.shuffle()</a:t>
            </a:r>
            <a:pPr indent="0" marL="0">
              <a:lnSpc>
                <a:spcPts val="208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function:</a:t>
            </a:r>
            <a:endParaRPr lang="en-US" sz="1300" dirty="0"/>
          </a:p>
        </p:txBody>
      </p:sp>
      <p:sp>
        <p:nvSpPr>
          <p:cNvPr id="14" name="Shape 11"/>
          <p:cNvSpPr/>
          <p:nvPr/>
        </p:nvSpPr>
        <p:spPr>
          <a:xfrm>
            <a:off x="3392686" y="4844891"/>
            <a:ext cx="7844909" cy="2922270"/>
          </a:xfrm>
          <a:prstGeom prst="roundRect">
            <a:avLst>
              <a:gd name="adj" fmla="val 2543"/>
            </a:avLst>
          </a:prstGeom>
          <a:solidFill>
            <a:srgbClr val="ECEDF8"/>
          </a:solidFill>
          <a:ln/>
        </p:spPr>
      </p:sp>
      <p:sp>
        <p:nvSpPr>
          <p:cNvPr id="15" name="Shape 12"/>
          <p:cNvSpPr/>
          <p:nvPr/>
        </p:nvSpPr>
        <p:spPr>
          <a:xfrm>
            <a:off x="3384471" y="4844891"/>
            <a:ext cx="7861340" cy="2922270"/>
          </a:xfrm>
          <a:prstGeom prst="roundRect">
            <a:avLst>
              <a:gd name="adj" fmla="val 848"/>
            </a:avLst>
          </a:prstGeom>
          <a:solidFill>
            <a:srgbClr val="ECEDF8"/>
          </a:solidFill>
          <a:ln/>
        </p:spPr>
      </p:sp>
      <p:sp>
        <p:nvSpPr>
          <p:cNvPr id="16" name="Text 13"/>
          <p:cNvSpPr/>
          <p:nvPr/>
        </p:nvSpPr>
        <p:spPr>
          <a:xfrm>
            <a:off x="3549610" y="4968716"/>
            <a:ext cx="7531060" cy="26746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4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simpleArray = arrayOf(1, 2, 3)</a:t>
            </a: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Shuffles elements [3, 2, 1]</a:t>
            </a: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simpleArray.shuffle()</a:t>
            </a: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println(simpleArray.joinToString())</a:t>
            </a: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Shuffles elements again [2, 3, 1]</a:t>
            </a: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simpleArray.shuffle()</a:t>
            </a:r>
            <a:endParaRPr lang="en-US" sz="1300" dirty="0"/>
          </a:p>
          <a:p>
            <a:pPr indent="0" marL="0">
              <a:lnSpc>
                <a:spcPts val="2341"/>
              </a:lnSpc>
              <a:buNone/>
            </a:pPr>
            <a:r>
              <a:rPr lang="en-US" sz="1300" spc="-26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println(simpleArray.joinToString())</a:t>
            </a:r>
            <a:endParaRPr lang="en-US" sz="130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555599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555599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9555599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621167" y="427673"/>
            <a:ext cx="3149918" cy="2917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96"/>
              </a:lnSpc>
              <a:buNone/>
            </a:pPr>
            <a:r>
              <a:rPr lang="en-US" sz="1837" b="1" spc="-5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 arrays to collections﻿</a:t>
            </a:r>
            <a:endParaRPr lang="en-US" sz="1837" dirty="0"/>
          </a:p>
        </p:txBody>
      </p:sp>
      <p:sp>
        <p:nvSpPr>
          <p:cNvPr id="7" name="Text 4"/>
          <p:cNvSpPr/>
          <p:nvPr/>
        </p:nvSpPr>
        <p:spPr>
          <a:xfrm>
            <a:off x="3621167" y="874871"/>
            <a:ext cx="1906310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14"/>
              </a:lnSpc>
              <a:buNone/>
            </a:pPr>
            <a:r>
              <a:rPr lang="en-US" sz="1531" b="1" spc="-4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 to List or Set﻿</a:t>
            </a:r>
            <a:endParaRPr lang="en-US" sz="1531" dirty="0"/>
          </a:p>
        </p:txBody>
      </p:sp>
      <p:sp>
        <p:nvSpPr>
          <p:cNvPr id="8" name="Text 5"/>
          <p:cNvSpPr/>
          <p:nvPr/>
        </p:nvSpPr>
        <p:spPr>
          <a:xfrm>
            <a:off x="3621167" y="1351121"/>
            <a:ext cx="7388066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convert an array to a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List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or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Set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use the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.toList()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.toSet()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functions.</a:t>
            </a:r>
            <a:endParaRPr lang="en-US" sz="1225" dirty="0"/>
          </a:p>
        </p:txBody>
      </p:sp>
      <p:sp>
        <p:nvSpPr>
          <p:cNvPr id="9" name="Shape 6"/>
          <p:cNvSpPr/>
          <p:nvPr/>
        </p:nvSpPr>
        <p:spPr>
          <a:xfrm>
            <a:off x="3621167" y="1789986"/>
            <a:ext cx="7388066" cy="2751296"/>
          </a:xfrm>
          <a:prstGeom prst="roundRect">
            <a:avLst>
              <a:gd name="adj" fmla="val 2544"/>
            </a:avLst>
          </a:prstGeom>
          <a:solidFill>
            <a:srgbClr val="ECEDF8"/>
          </a:solidFill>
          <a:ln/>
        </p:spPr>
      </p:sp>
      <p:sp>
        <p:nvSpPr>
          <p:cNvPr id="10" name="Shape 7"/>
          <p:cNvSpPr/>
          <p:nvPr/>
        </p:nvSpPr>
        <p:spPr>
          <a:xfrm>
            <a:off x="3613428" y="1789986"/>
            <a:ext cx="7403544" cy="2751296"/>
          </a:xfrm>
          <a:prstGeom prst="roundRect">
            <a:avLst>
              <a:gd name="adj" fmla="val 848"/>
            </a:avLst>
          </a:prstGeom>
          <a:solidFill>
            <a:srgbClr val="ECEDF8"/>
          </a:solidFill>
          <a:ln/>
        </p:spPr>
      </p:sp>
      <p:sp>
        <p:nvSpPr>
          <p:cNvPr id="11" name="Text 8"/>
          <p:cNvSpPr/>
          <p:nvPr/>
        </p:nvSpPr>
        <p:spPr>
          <a:xfrm>
            <a:off x="3768923" y="1906548"/>
            <a:ext cx="7092553" cy="25181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simpleArray = arrayOf("a", "b", "c", "c")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Converts to a Set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println(simpleArray.toSet())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[a, b, c]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Converts to a List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println(simpleArray.toList())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[a, b, c, c]</a:t>
            </a:r>
            <a:endParaRPr lang="en-US" sz="1225" dirty="0"/>
          </a:p>
        </p:txBody>
      </p:sp>
      <p:sp>
        <p:nvSpPr>
          <p:cNvPr id="12" name="Text 9"/>
          <p:cNvSpPr/>
          <p:nvPr/>
        </p:nvSpPr>
        <p:spPr>
          <a:xfrm>
            <a:off x="3621167" y="4774525"/>
            <a:ext cx="1555313" cy="243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14"/>
              </a:lnSpc>
              <a:buNone/>
            </a:pPr>
            <a:r>
              <a:rPr lang="en-US" sz="1531" b="1" spc="-4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 to Map﻿</a:t>
            </a:r>
            <a:endParaRPr lang="en-US" sz="1531" dirty="0"/>
          </a:p>
        </p:txBody>
      </p:sp>
      <p:sp>
        <p:nvSpPr>
          <p:cNvPr id="13" name="Text 10"/>
          <p:cNvSpPr/>
          <p:nvPr/>
        </p:nvSpPr>
        <p:spPr>
          <a:xfrm>
            <a:off x="3621167" y="5250775"/>
            <a:ext cx="7388066" cy="2639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convert an array to a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map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use the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.toMap()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function.</a:t>
            </a:r>
            <a:endParaRPr lang="en-US" sz="1225" dirty="0"/>
          </a:p>
        </p:txBody>
      </p:sp>
      <p:sp>
        <p:nvSpPr>
          <p:cNvPr id="14" name="Text 11"/>
          <p:cNvSpPr/>
          <p:nvPr/>
        </p:nvSpPr>
        <p:spPr>
          <a:xfrm>
            <a:off x="3621167" y="5689640"/>
            <a:ext cx="7388066" cy="7918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Only an array of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Pair&lt;K,V&gt;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can be converted to a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map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The first value of a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Pair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instance becomes a key, and the second becomes a value. This example uses the </a:t>
            </a:r>
            <a:pPr indent="0" marL="0">
              <a:lnSpc>
                <a:spcPts val="1960"/>
              </a:lnSpc>
              <a:buNone/>
            </a:pPr>
            <a:r>
              <a:rPr lang="en-US" sz="1225" u="sng" spc="-24" kern="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infix notation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call the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function to create tuples of 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Pair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</a:t>
            </a:r>
            <a:endParaRPr lang="en-US" sz="1225" dirty="0"/>
          </a:p>
        </p:txBody>
      </p:sp>
      <p:sp>
        <p:nvSpPr>
          <p:cNvPr id="15" name="Shape 12"/>
          <p:cNvSpPr/>
          <p:nvPr/>
        </p:nvSpPr>
        <p:spPr>
          <a:xfrm>
            <a:off x="3621167" y="6656427"/>
            <a:ext cx="7388066" cy="2471499"/>
          </a:xfrm>
          <a:prstGeom prst="roundRect">
            <a:avLst>
              <a:gd name="adj" fmla="val 2832"/>
            </a:avLst>
          </a:prstGeom>
          <a:solidFill>
            <a:srgbClr val="ECEDF8"/>
          </a:solidFill>
          <a:ln/>
        </p:spPr>
      </p:sp>
      <p:sp>
        <p:nvSpPr>
          <p:cNvPr id="16" name="Shape 13"/>
          <p:cNvSpPr/>
          <p:nvPr/>
        </p:nvSpPr>
        <p:spPr>
          <a:xfrm>
            <a:off x="3613428" y="6656427"/>
            <a:ext cx="7403544" cy="2471499"/>
          </a:xfrm>
          <a:prstGeom prst="roundRect">
            <a:avLst>
              <a:gd name="adj" fmla="val 944"/>
            </a:avLst>
          </a:prstGeom>
          <a:solidFill>
            <a:srgbClr val="ECEDF8"/>
          </a:solidFill>
          <a:ln/>
        </p:spPr>
      </p:sp>
      <p:sp>
        <p:nvSpPr>
          <p:cNvPr id="17" name="Text 14"/>
          <p:cNvSpPr/>
          <p:nvPr/>
        </p:nvSpPr>
        <p:spPr>
          <a:xfrm>
            <a:off x="3768923" y="6772989"/>
            <a:ext cx="7092553" cy="22383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val pairArray = arrayOf("apple" to 120, "banana" to 150, "cherry" to 90, "apple" to 140)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Converts to a Map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The keys are fruits and the values are their number of calories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Note how keys must be unique, so the latest value of "apple"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overwrites the first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println(pairArray.toMap())</a:t>
            </a:r>
            <a:endParaRPr lang="en-US" sz="1225" dirty="0"/>
          </a:p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highlight>
                  <a:srgbClr val="ECEDF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{apple=140, banana=150, cherry=90}</a:t>
            </a:r>
            <a:endParaRPr lang="en-US" sz="1225" dirty="0"/>
          </a:p>
        </p:txBody>
      </p:sp>
      <p:pic>
        <p:nvPicPr>
          <p:cNvPr id="18" name="Image 1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2024-01-14T13:27:36Z</dcterms:created>
  <dcterms:modified xsi:type="dcterms:W3CDTF">2024-01-14T13:27:36Z</dcterms:modified>
</cp:coreProperties>
</file>